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77" r:id="rId3"/>
    <p:sldId id="314" r:id="rId4"/>
    <p:sldId id="257" r:id="rId5"/>
    <p:sldId id="315" r:id="rId6"/>
    <p:sldId id="316" r:id="rId7"/>
    <p:sldId id="317" r:id="rId8"/>
    <p:sldId id="319" r:id="rId9"/>
    <p:sldId id="318" r:id="rId10"/>
    <p:sldId id="320" r:id="rId11"/>
    <p:sldId id="321" r:id="rId12"/>
    <p:sldId id="322" r:id="rId13"/>
    <p:sldId id="323" r:id="rId14"/>
    <p:sldId id="324" r:id="rId15"/>
    <p:sldId id="29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EFCF33-22F5-4E03-BC1F-CBC37EBF16AF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BF18D4-419A-4DA2-951E-E79A232097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477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我将围绕项目的背景挑战</a:t>
            </a:r>
            <a:r>
              <a:rPr lang="en-US" altLang="zh-CN" dirty="0"/>
              <a:t>,</a:t>
            </a:r>
            <a:r>
              <a:rPr lang="zh-CN" altLang="en-US" dirty="0"/>
              <a:t>项目概述</a:t>
            </a:r>
            <a:r>
              <a:rPr lang="en-US" altLang="zh-CN" dirty="0"/>
              <a:t>,</a:t>
            </a:r>
            <a:r>
              <a:rPr lang="zh-CN" altLang="en-US" dirty="0"/>
              <a:t>项目创新点以及项目成果四个方面介绍我们的项目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856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首先是项目的背景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910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首先是项目的背景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627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首先是项目的背景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178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首先是项目的背景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317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以上是我们大创项目的介绍</a:t>
            </a:r>
            <a:r>
              <a:rPr lang="en-US" altLang="zh-CN" dirty="0"/>
              <a:t>, </a:t>
            </a:r>
            <a:r>
              <a:rPr lang="zh-CN" altLang="en-US" dirty="0"/>
              <a:t>欢迎各位评委老师提问，也欢迎各位评委老师提出建议。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456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F44AE3-2AFC-118A-7FE8-F31BD7FB6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9D5481-5BE3-4256-C347-AA94D0E7A6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C23716-AF87-7D4B-E102-0BCE3CEF4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7D1C11-A899-1D52-F9D4-ED112DF53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D31DAC-C33A-5D84-EE82-7F6E250EC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990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1C4084-BFAD-33B8-7BC4-E92DD9859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74A4280-4A66-6E36-44E2-875FE55D1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1F7E58-D255-4053-FAEB-5114F62A2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AC701F-2653-CD4E-1E26-989390B6A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4F3C76-C7E6-CEAF-0869-414704027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785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FAC7D3B-8D9F-FC48-F40F-BC2059802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A60EE85-CD22-04FC-52C8-F31199C90B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A349E0-5F82-52BB-49A4-B2BCD7E73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4E69CC-212E-EAD8-306F-FCA5B9F94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FC1A40-51BA-6C69-8B6D-24F393BFA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293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69924" y="3180213"/>
            <a:ext cx="8128636" cy="804151"/>
          </a:xfrm>
          <a:noFill/>
        </p:spPr>
        <p:txBody>
          <a:bodyPr anchor="b">
            <a:normAutofit/>
          </a:bodyPr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69924" y="4027364"/>
            <a:ext cx="8128636" cy="1082874"/>
          </a:xfrm>
          <a:noFill/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669925" y="4026670"/>
            <a:ext cx="812863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图片占位符 27"/>
          <p:cNvSpPr>
            <a:spLocks noGrp="1"/>
          </p:cNvSpPr>
          <p:nvPr>
            <p:ph type="pic" sz="quarter" idx="10"/>
          </p:nvPr>
        </p:nvSpPr>
        <p:spPr>
          <a:xfrm>
            <a:off x="0" y="1770643"/>
            <a:ext cx="12192000" cy="1052318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0" y="2875218"/>
            <a:ext cx="12192000" cy="142302"/>
          </a:xfrm>
          <a:prstGeom prst="rect">
            <a:avLst/>
          </a:prstGeom>
          <a:solidFill>
            <a:schemeClr val="bg1">
              <a:lumMod val="6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947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3C2B20-97A1-C888-A49B-E75B92D89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C09CDC-3F71-7D68-CCCA-CADFA772A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11C7C6-C6F2-56A4-B693-29C2EEB61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01BECC-4632-E2F0-DA59-87689EC66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A0E659-4E93-FCA9-5236-0EED29E3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8532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826664-9CBA-7253-0E39-DBBC841A7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17972C-25A4-4AD4-EF52-3426D49B7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5244D5-AF5B-F086-2ECC-EA1C645BA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57719D-8AE9-8FD5-3A08-27418B084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9894AD-702A-C707-6E97-48752846E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375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89D0ED-3BAC-1F87-4AC4-43403BDD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78E695-F650-4620-542E-A56726757F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9FD96C-A2D0-FB64-6C91-03B092A136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B27F8C-E1B7-286F-EFFA-3B79E28BB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654A95D-3940-54C8-2953-69077F437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DA1503-831F-161A-975B-247419C5C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370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9DE5DC-6940-6240-A606-92D8F6373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FDBD2B-70FB-54F1-4F4A-037CC53FB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6D9870B-7913-9C43-101C-8E0662442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1849005-D97F-6CC1-8FA8-C63869C1C1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A059D9-4A33-BD55-FF0A-71832BF3F5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A6D650B-D736-A886-5073-2C39C7C8F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8738E16-A958-A965-12CC-C857C7005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94BDD6-C148-CB9A-ADC5-1BC40D1B1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4921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6F0584-6AB3-C791-0351-CD83C1E82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07AE088-03C7-B432-B8BB-F471ED46A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1A40587-98BC-161E-AA8C-A5AA985BF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FA386C2-AC04-B1D7-4CB0-354A48E0A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543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8BBF8C8-69B2-C851-1C1B-3CFDF3D16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65CCEB7-C73B-A67A-2282-63687E388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604BF5-E522-2CDA-EF37-F629A48C0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37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F7C7B2-B814-E967-E3D6-C7B7AE626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55ACF1-E74C-CED0-0183-8FF5CBEBD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613405A-B367-BA08-BAC2-4C1317E64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AFFBE0-8A9D-BB75-A150-8CC3551A3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3933AD-E3F3-A101-5C12-98C82D4EA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B86FAA-2A00-53E9-93FB-AA3960DAA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1292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CFD63F-147D-C291-6EB7-B0D04D646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99F88DC-646B-C6BE-3D5A-81C7428E1B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DBF3C3-BDC9-091A-70F1-995B798A56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DBDB9D-BF0B-F5C5-8681-2372E725B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0F7F2F-6234-3F08-92D9-74AFAF6CF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1C23B-AC18-BDFC-CE76-6551D754E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2478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688C16F-A292-975D-D538-6623B4FEB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8DBED0-0F57-05CD-0EBD-881794007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FD20F5-F348-8EE7-E5CD-69E4126245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D2F95F-F46E-4055-A76D-5FEC88213A68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DEE5D8-AC1C-B458-6652-0F588B0CDA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169C3F-ACC5-0633-15A0-85CD948A9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37C833-6A39-4547-ADEA-136E51FDA5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298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徽标&#10;&#10;AI 生成的内容可能不正确。">
            <a:extLst>
              <a:ext uri="{FF2B5EF4-FFF2-40B4-BE49-F238E27FC236}">
                <a16:creationId xmlns:a16="http://schemas.microsoft.com/office/drawing/2014/main" id="{F37E8FE2-FEB8-5491-DFED-EB1B5195F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194" y="3798976"/>
            <a:ext cx="1588214" cy="1204560"/>
          </a:xfrm>
          <a:prstGeom prst="rect">
            <a:avLst/>
          </a:prstGeom>
        </p:spPr>
      </p:pic>
      <p:pic>
        <p:nvPicPr>
          <p:cNvPr id="5" name="图片 4" descr="徽标, 公司名称&#10;&#10;AI 生成的内容可能不正确。">
            <a:extLst>
              <a:ext uri="{FF2B5EF4-FFF2-40B4-BE49-F238E27FC236}">
                <a16:creationId xmlns:a16="http://schemas.microsoft.com/office/drawing/2014/main" id="{3689F668-B71C-90FB-D9B7-A8FC53AED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175" y="3788320"/>
            <a:ext cx="1222246" cy="122224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E17688B-DFCC-1722-C2FF-6AAB1B5ECD84}"/>
              </a:ext>
            </a:extLst>
          </p:cNvPr>
          <p:cNvSpPr txBox="1"/>
          <p:nvPr/>
        </p:nvSpPr>
        <p:spPr>
          <a:xfrm>
            <a:off x="1654752" y="1315355"/>
            <a:ext cx="88824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latin typeface="+mn-ea"/>
                <a:cs typeface="Calibri" panose="020F0502020204030204" pitchFamily="34" charset="0"/>
              </a:rPr>
              <a:t>基于</a:t>
            </a:r>
            <a:r>
              <a:rPr lang="en-US" altLang="zh-CN" sz="5400" b="1" dirty="0" err="1">
                <a:latin typeface="+mn-ea"/>
                <a:cs typeface="Calibri" panose="020F0502020204030204" pitchFamily="34" charset="0"/>
              </a:rPr>
              <a:t>MicroBlaze</a:t>
            </a:r>
            <a:r>
              <a:rPr lang="zh-CN" altLang="en-US" sz="5400" b="1" dirty="0">
                <a:latin typeface="+mn-ea"/>
                <a:cs typeface="Calibri" panose="020F0502020204030204" pitchFamily="34" charset="0"/>
              </a:rPr>
              <a:t>的</a:t>
            </a:r>
            <a:endParaRPr lang="en-US" altLang="zh-CN" sz="5400" b="1" dirty="0">
              <a:latin typeface="+mn-ea"/>
              <a:cs typeface="Calibri" panose="020F0502020204030204" pitchFamily="34" charset="0"/>
            </a:endParaRPr>
          </a:p>
          <a:p>
            <a:pPr algn="ctr"/>
            <a:r>
              <a:rPr lang="zh-CN" altLang="en-US" sz="5400" b="1" dirty="0">
                <a:latin typeface="+mn-ea"/>
                <a:cs typeface="Calibri" panose="020F0502020204030204" pitchFamily="34" charset="0"/>
              </a:rPr>
              <a:t>嵌入式计算器显屏实现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5DE353B-4DB6-FEF9-8E74-05F9FD14D01C}"/>
              </a:ext>
            </a:extLst>
          </p:cNvPr>
          <p:cNvSpPr txBox="1"/>
          <p:nvPr/>
        </p:nvSpPr>
        <p:spPr>
          <a:xfrm>
            <a:off x="4389880" y="5398161"/>
            <a:ext cx="31588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+mn-ea"/>
              </a:rPr>
              <a:t>小组成员：张禹阳 杨博文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682BFEB-6278-3724-A1BD-165ADB57860A}"/>
              </a:ext>
            </a:extLst>
          </p:cNvPr>
          <p:cNvSpPr txBox="1"/>
          <p:nvPr/>
        </p:nvSpPr>
        <p:spPr>
          <a:xfrm>
            <a:off x="4389880" y="5869216"/>
            <a:ext cx="31588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+mn-ea"/>
              </a:rPr>
              <a:t>2025.05.27</a:t>
            </a:r>
            <a:endParaRPr lang="zh-CN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42185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38CC641-36AB-4673-6E99-0B2E4E640A6C}"/>
              </a:ext>
            </a:extLst>
          </p:cNvPr>
          <p:cNvSpPr txBox="1"/>
          <p:nvPr/>
        </p:nvSpPr>
        <p:spPr>
          <a:xfrm>
            <a:off x="4121726" y="214929"/>
            <a:ext cx="4087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/>
              <a:t>计算算法解析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1AE47D5-EFB1-3504-801F-4DA7558283E5}"/>
              </a:ext>
            </a:extLst>
          </p:cNvPr>
          <p:cNvSpPr txBox="1"/>
          <p:nvPr/>
        </p:nvSpPr>
        <p:spPr>
          <a:xfrm>
            <a:off x="3151910" y="900544"/>
            <a:ext cx="1129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串口输入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1B607F2-C662-8453-E2B1-0EDBBAB6659F}"/>
              </a:ext>
            </a:extLst>
          </p:cNvPr>
          <p:cNvSpPr txBox="1"/>
          <p:nvPr/>
        </p:nvSpPr>
        <p:spPr>
          <a:xfrm>
            <a:off x="4675909" y="900544"/>
            <a:ext cx="1489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表达式缓存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1124CBF-795B-74A8-6B28-A70B82A308DF}"/>
              </a:ext>
            </a:extLst>
          </p:cNvPr>
          <p:cNvSpPr txBox="1"/>
          <p:nvPr/>
        </p:nvSpPr>
        <p:spPr>
          <a:xfrm>
            <a:off x="6560125" y="900544"/>
            <a:ext cx="1129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解析计算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714205-17B5-0A62-B1F3-89FD991C7831}"/>
              </a:ext>
            </a:extLst>
          </p:cNvPr>
          <p:cNvSpPr txBox="1"/>
          <p:nvPr/>
        </p:nvSpPr>
        <p:spPr>
          <a:xfrm>
            <a:off x="8285019" y="905101"/>
            <a:ext cx="1129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返回结果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FD3331A7-2A81-BD2D-AFCF-E6DA6BC1DF24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281056" y="1085210"/>
            <a:ext cx="39485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B90E4BC8-A6E6-BA07-FF80-82FB198833E3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6165272" y="1085210"/>
            <a:ext cx="39485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2D32046F-BF89-EEB5-D1DC-B997F9A46F0B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7689271" y="1085210"/>
            <a:ext cx="595748" cy="45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图片 19">
            <a:extLst>
              <a:ext uri="{FF2B5EF4-FFF2-40B4-BE49-F238E27FC236}">
                <a16:creationId xmlns:a16="http://schemas.microsoft.com/office/drawing/2014/main" id="{854F7006-D168-2B18-705F-B0F2D0719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80" y="3139577"/>
            <a:ext cx="6189918" cy="350349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C5D5E92-973D-91A2-FFC5-476148947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275" y="2045732"/>
            <a:ext cx="5259945" cy="310452"/>
          </a:xfrm>
          <a:prstGeom prst="rect">
            <a:avLst/>
          </a:prstGeom>
        </p:spPr>
      </p:pic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084210C5-4987-EB42-F1F8-E717E1354787}"/>
              </a:ext>
            </a:extLst>
          </p:cNvPr>
          <p:cNvCxnSpPr>
            <a:cxnSpLocks/>
          </p:cNvCxnSpPr>
          <p:nvPr/>
        </p:nvCxnSpPr>
        <p:spPr>
          <a:xfrm>
            <a:off x="9109364" y="1482436"/>
            <a:ext cx="0" cy="4156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图片 24">
            <a:extLst>
              <a:ext uri="{FF2B5EF4-FFF2-40B4-BE49-F238E27FC236}">
                <a16:creationId xmlns:a16="http://schemas.microsoft.com/office/drawing/2014/main" id="{46DBD059-AD24-50A5-A9D9-9A1804A608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8153" y="3637678"/>
            <a:ext cx="5292024" cy="1543069"/>
          </a:xfrm>
          <a:prstGeom prst="rect">
            <a:avLst/>
          </a:prstGeom>
        </p:spPr>
      </p:pic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89150228-70F9-6EAD-323A-CA4E3C54E08F}"/>
              </a:ext>
            </a:extLst>
          </p:cNvPr>
          <p:cNvCxnSpPr/>
          <p:nvPr/>
        </p:nvCxnSpPr>
        <p:spPr>
          <a:xfrm>
            <a:off x="9109364" y="2521527"/>
            <a:ext cx="0" cy="10252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9" name="图片 28">
            <a:extLst>
              <a:ext uri="{FF2B5EF4-FFF2-40B4-BE49-F238E27FC236}">
                <a16:creationId xmlns:a16="http://schemas.microsoft.com/office/drawing/2014/main" id="{6E9A618C-438C-6A8C-AB3E-B169EA0D20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80" y="1837087"/>
            <a:ext cx="6189915" cy="813797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3287FEA1-7202-5AA3-9674-64809EF44E48}"/>
              </a:ext>
            </a:extLst>
          </p:cNvPr>
          <p:cNvSpPr txBox="1"/>
          <p:nvPr/>
        </p:nvSpPr>
        <p:spPr>
          <a:xfrm>
            <a:off x="9504218" y="2910313"/>
            <a:ext cx="161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结果回显</a:t>
            </a:r>
          </a:p>
        </p:txBody>
      </p:sp>
    </p:spTree>
    <p:extLst>
      <p:ext uri="{BB962C8B-B14F-4D97-AF65-F5344CB8AC3E}">
        <p14:creationId xmlns:p14="http://schemas.microsoft.com/office/powerpoint/2010/main" val="964898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latin typeface="+mn-ea"/>
                <a:ea typeface="+mn-ea"/>
              </a:rPr>
              <a:t>关键问题克服与总结</a:t>
            </a:r>
            <a:endParaRPr lang="zh-CN" altLang="en-US" sz="4800" b="0" dirty="0">
              <a:latin typeface="+mn-ea"/>
              <a:ea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sz="2800" dirty="0"/>
              <a:t>Solutions of Problems and Summary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020" y="1430020"/>
            <a:ext cx="12232640" cy="1297940"/>
          </a:xfrm>
          <a:prstGeom prst="rect">
            <a:avLst/>
          </a:prstGeom>
        </p:spPr>
      </p:pic>
      <p:pic>
        <p:nvPicPr>
          <p:cNvPr id="6" name="图片 5" descr="徽标&#10;&#10;AI 生成的内容可能不正确。">
            <a:extLst>
              <a:ext uri="{FF2B5EF4-FFF2-40B4-BE49-F238E27FC236}">
                <a16:creationId xmlns:a16="http://schemas.microsoft.com/office/drawing/2014/main" id="{70DC968E-CE9A-1E56-9655-74654C072F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1"/>
    </mc:Choice>
    <mc:Fallback xmlns="">
      <p:transition spd="slow" advTm="96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223C8B7-AD48-ADA7-F854-50269F8B4035}"/>
              </a:ext>
            </a:extLst>
          </p:cNvPr>
          <p:cNvSpPr txBox="1"/>
          <p:nvPr/>
        </p:nvSpPr>
        <p:spPr>
          <a:xfrm>
            <a:off x="402451" y="1433245"/>
            <a:ext cx="36935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自定义</a:t>
            </a:r>
            <a:r>
              <a:rPr lang="en-US" altLang="zh-CN" sz="4000" dirty="0" err="1"/>
              <a:t>uart</a:t>
            </a:r>
            <a:r>
              <a:rPr lang="zh-CN" altLang="en-US" sz="4000" dirty="0"/>
              <a:t>通信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D98F77C-F1AB-051A-25EE-91611019C20F}"/>
              </a:ext>
            </a:extLst>
          </p:cNvPr>
          <p:cNvSpPr txBox="1"/>
          <p:nvPr/>
        </p:nvSpPr>
        <p:spPr>
          <a:xfrm>
            <a:off x="597758" y="3253908"/>
            <a:ext cx="3498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Solution:</a:t>
            </a:r>
          </a:p>
          <a:p>
            <a:r>
              <a:rPr lang="zh-CN" altLang="en-US" sz="2400" dirty="0"/>
              <a:t>利用</a:t>
            </a:r>
            <a:r>
              <a:rPr lang="en-US" altLang="zh-CN" sz="2400" dirty="0" err="1"/>
              <a:t>Pmod</a:t>
            </a:r>
            <a:r>
              <a:rPr lang="zh-CN" altLang="en-US" sz="2400" dirty="0"/>
              <a:t>端口自定义与串口屏进行数据交互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1D1E25-25AE-7CBA-F1F0-8F64BF3AE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59888"/>
            <a:ext cx="4629208" cy="348462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59DBE6-CFF0-5EA5-BC56-500CD5A7A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344" y="1433245"/>
            <a:ext cx="6912520" cy="890570"/>
          </a:xfrm>
          <a:prstGeom prst="rect">
            <a:avLst/>
          </a:prstGeom>
        </p:spPr>
      </p:pic>
      <p:pic>
        <p:nvPicPr>
          <p:cNvPr id="8" name="图片 7" descr="徽标&#10;&#10;AI 生成的内容可能不正确。">
            <a:extLst>
              <a:ext uri="{FF2B5EF4-FFF2-40B4-BE49-F238E27FC236}">
                <a16:creationId xmlns:a16="http://schemas.microsoft.com/office/drawing/2014/main" id="{41A6D037-7801-AD7C-8403-A2223575C0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081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0201971-887D-C5D5-503F-F42D6DC609CD}"/>
              </a:ext>
            </a:extLst>
          </p:cNvPr>
          <p:cNvSpPr txBox="1"/>
          <p:nvPr/>
        </p:nvSpPr>
        <p:spPr>
          <a:xfrm>
            <a:off x="297875" y="571854"/>
            <a:ext cx="66016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无法使用</a:t>
            </a:r>
            <a:r>
              <a:rPr lang="en-US" altLang="zh-CN" sz="4000" dirty="0" err="1"/>
              <a:t>snprintf</a:t>
            </a:r>
            <a:r>
              <a:rPr lang="en-US" altLang="zh-CN" sz="4000" dirty="0"/>
              <a:t>()</a:t>
            </a:r>
            <a:r>
              <a:rPr lang="zh-CN" altLang="en-US" sz="4000" dirty="0"/>
              <a:t>进行回显</a:t>
            </a:r>
            <a:endParaRPr lang="en-US" altLang="zh-CN" sz="4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EF214D3-AEFC-FBAE-FF65-19F3A0A75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75" y="2290098"/>
            <a:ext cx="10134598" cy="12882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276A906-DBF9-5243-CBB9-60AA5ADFE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529" y="5081427"/>
            <a:ext cx="10107523" cy="96727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38C2A2-2114-1CE7-D059-2B74F3257FFA}"/>
              </a:ext>
            </a:extLst>
          </p:cNvPr>
          <p:cNvSpPr txBox="1"/>
          <p:nvPr/>
        </p:nvSpPr>
        <p:spPr>
          <a:xfrm>
            <a:off x="297875" y="1494711"/>
            <a:ext cx="6179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snprintf</a:t>
            </a:r>
            <a:r>
              <a:rPr lang="en-US" altLang="zh-CN" sz="2400" dirty="0"/>
              <a:t>()</a:t>
            </a:r>
            <a:r>
              <a:rPr lang="zh-CN" altLang="en-US" sz="2400" dirty="0"/>
              <a:t>依赖</a:t>
            </a:r>
            <a:r>
              <a:rPr lang="en-US" altLang="zh-CN" sz="2400" dirty="0"/>
              <a:t>C</a:t>
            </a:r>
            <a:r>
              <a:rPr lang="zh-CN" altLang="en-US" sz="2400" dirty="0"/>
              <a:t>标准库，导致代码体积变大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EDBF3A4-F014-D418-0642-93524E426AED}"/>
              </a:ext>
            </a:extLst>
          </p:cNvPr>
          <p:cNvSpPr txBox="1"/>
          <p:nvPr/>
        </p:nvSpPr>
        <p:spPr>
          <a:xfrm>
            <a:off x="297875" y="3975967"/>
            <a:ext cx="83889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Solution:</a:t>
            </a:r>
          </a:p>
          <a:p>
            <a:r>
              <a:rPr lang="zh-CN" altLang="en-US" sz="2000" dirty="0"/>
              <a:t>在</a:t>
            </a:r>
            <a:r>
              <a:rPr lang="en-US" altLang="zh-CN" sz="2000" dirty="0"/>
              <a:t>Block Design</a:t>
            </a:r>
            <a:r>
              <a:rPr lang="zh-CN" altLang="en-US" sz="2000" dirty="0"/>
              <a:t>中的</a:t>
            </a:r>
            <a:r>
              <a:rPr lang="en-US" altLang="zh-CN" sz="2000" dirty="0"/>
              <a:t>Address Editor</a:t>
            </a:r>
            <a:r>
              <a:rPr lang="zh-CN" altLang="en-US" sz="2000" dirty="0"/>
              <a:t>修改</a:t>
            </a:r>
            <a:r>
              <a:rPr lang="en-US" altLang="zh-CN" sz="2000" dirty="0"/>
              <a:t>local memory</a:t>
            </a:r>
            <a:r>
              <a:rPr lang="zh-CN" altLang="en-US" sz="2000" dirty="0"/>
              <a:t>的</a:t>
            </a:r>
            <a:r>
              <a:rPr lang="en-US" altLang="zh-CN" sz="2000" dirty="0"/>
              <a:t>address range</a:t>
            </a:r>
            <a:endParaRPr lang="zh-CN" altLang="en-US" sz="2000" dirty="0"/>
          </a:p>
        </p:txBody>
      </p:sp>
      <p:pic>
        <p:nvPicPr>
          <p:cNvPr id="9" name="图片 8" descr="徽标&#10;&#10;AI 生成的内容可能不正确。">
            <a:extLst>
              <a:ext uri="{FF2B5EF4-FFF2-40B4-BE49-F238E27FC236}">
                <a16:creationId xmlns:a16="http://schemas.microsoft.com/office/drawing/2014/main" id="{0C7B83E8-A8A7-3609-28AA-A4B12F3A9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844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3A73182-845D-E3C6-6E35-994C7C01543A}"/>
              </a:ext>
            </a:extLst>
          </p:cNvPr>
          <p:cNvSpPr txBox="1"/>
          <p:nvPr/>
        </p:nvSpPr>
        <p:spPr>
          <a:xfrm>
            <a:off x="7785952" y="1585441"/>
            <a:ext cx="35723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/>
              <a:t>回显卡顿延迟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FDAEB86-E45F-CD35-AB79-040BEABF8790}"/>
              </a:ext>
            </a:extLst>
          </p:cNvPr>
          <p:cNvSpPr txBox="1"/>
          <p:nvPr/>
        </p:nvSpPr>
        <p:spPr>
          <a:xfrm>
            <a:off x="7940762" y="2632449"/>
            <a:ext cx="3262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i="0" dirty="0">
                <a:effectLst/>
              </a:rPr>
              <a:t>轮询方式</a:t>
            </a:r>
            <a:r>
              <a:rPr lang="zh-CN" altLang="en-US" sz="2000" b="0" i="0" dirty="0">
                <a:effectLst/>
              </a:rPr>
              <a:t>读取串口数据（即不断 </a:t>
            </a:r>
            <a:r>
              <a:rPr lang="en-US" altLang="zh-CN" sz="2000" b="0" i="0" dirty="0">
                <a:effectLst/>
              </a:rPr>
              <a:t>while </a:t>
            </a:r>
            <a:r>
              <a:rPr lang="zh-CN" altLang="en-US" sz="2000" b="0" i="0" dirty="0">
                <a:effectLst/>
              </a:rPr>
              <a:t>等待接收），导致 </a:t>
            </a:r>
            <a:r>
              <a:rPr lang="en-US" altLang="zh-CN" sz="2000" b="0" i="0" dirty="0">
                <a:effectLst/>
              </a:rPr>
              <a:t>CPU </a:t>
            </a:r>
            <a:r>
              <a:rPr lang="zh-CN" altLang="en-US" sz="2000" b="0" i="0" dirty="0">
                <a:effectLst/>
              </a:rPr>
              <a:t>一直忙等，影响回显的实时性和系统响应</a:t>
            </a:r>
            <a:endParaRPr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FC3255F-4CEC-6F0B-7498-4D62A769CD5B}"/>
              </a:ext>
            </a:extLst>
          </p:cNvPr>
          <p:cNvSpPr txBox="1"/>
          <p:nvPr/>
        </p:nvSpPr>
        <p:spPr>
          <a:xfrm>
            <a:off x="7940762" y="5056062"/>
            <a:ext cx="38425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Solution: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/>
              <a:t>使用</a:t>
            </a:r>
            <a:r>
              <a:rPr lang="en-US" altLang="zh-CN" sz="2000" dirty="0" err="1"/>
              <a:t>uart</a:t>
            </a:r>
            <a:r>
              <a:rPr lang="zh-CN" altLang="en-US" sz="2000" dirty="0"/>
              <a:t>的接收中断处理输入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/>
              <a:t>主循环处理表达式计算和回显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BD02758-ECEC-456C-E88D-5FD4EA621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11" y="4556698"/>
            <a:ext cx="6761018" cy="21665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836EA0F-FAD6-E8AD-67B1-57D819932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311" y="333356"/>
            <a:ext cx="6737528" cy="3919943"/>
          </a:xfrm>
          <a:prstGeom prst="rect">
            <a:avLst/>
          </a:prstGeom>
        </p:spPr>
      </p:pic>
      <p:pic>
        <p:nvPicPr>
          <p:cNvPr id="9" name="图片 8" descr="徽标&#10;&#10;AI 生成的内容可能不正确。">
            <a:extLst>
              <a:ext uri="{FF2B5EF4-FFF2-40B4-BE49-F238E27FC236}">
                <a16:creationId xmlns:a16="http://schemas.microsoft.com/office/drawing/2014/main" id="{57229BE7-3E88-1C7B-C431-C636BF67F7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976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占位符 48" descr="H:\研究生会新闻中心\品味华中大\校园拍摄10.11\org_139f8e6690349879_1539250084000.jpgorg_139f8e6690349879_1539250084000"/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11963" r="22138"/>
          <a:stretch>
            <a:fillRect/>
          </a:stretch>
        </p:blipFill>
        <p:spPr>
          <a:xfrm>
            <a:off x="6603365" y="488315"/>
            <a:ext cx="5596890" cy="6369685"/>
          </a:xfrm>
        </p:spPr>
      </p:pic>
      <p:grpSp>
        <p:nvGrpSpPr>
          <p:cNvPr id="5" name="ea788740-32dc-412a-8e46-f9a4f416b89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1" y="162560"/>
            <a:ext cx="6786885" cy="6695443"/>
            <a:chOff x="-1" y="162560"/>
            <a:chExt cx="6786885" cy="6695443"/>
          </a:xfrm>
        </p:grpSpPr>
        <p:sp>
          <p:nvSpPr>
            <p:cNvPr id="18" name="ï$1îḑé"/>
            <p:cNvSpPr/>
            <p:nvPr/>
          </p:nvSpPr>
          <p:spPr>
            <a:xfrm>
              <a:off x="2458721" y="162560"/>
              <a:ext cx="4328163" cy="6695442"/>
            </a:xfrm>
            <a:prstGeom prst="triangl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ís1íḑè"/>
            <p:cNvSpPr/>
            <p:nvPr/>
          </p:nvSpPr>
          <p:spPr>
            <a:xfrm>
              <a:off x="-1" y="6039001"/>
              <a:ext cx="6786881" cy="819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9874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ym typeface="+mn-ea"/>
              </a:endParaRPr>
            </a:p>
          </p:txBody>
        </p:sp>
      </p:grpSp>
      <p:sp>
        <p:nvSpPr>
          <p:cNvPr id="35" name="等腰三角形 34"/>
          <p:cNvSpPr/>
          <p:nvPr/>
        </p:nvSpPr>
        <p:spPr>
          <a:xfrm>
            <a:off x="6069826" y="0"/>
            <a:ext cx="1325880" cy="114300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/>
        </p:nvSpPr>
        <p:spPr>
          <a:xfrm flipV="1">
            <a:off x="6069826" y="1143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等腰三角形 36"/>
          <p:cNvSpPr/>
          <p:nvPr/>
        </p:nvSpPr>
        <p:spPr>
          <a:xfrm flipV="1">
            <a:off x="6732766" y="0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>
            <a:off x="6731745" y="1143000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39" name="等腰三角形 38"/>
          <p:cNvSpPr/>
          <p:nvPr/>
        </p:nvSpPr>
        <p:spPr>
          <a:xfrm flipV="1">
            <a:off x="6732766" y="2286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0" name="等腰三角形 39"/>
          <p:cNvSpPr/>
          <p:nvPr/>
        </p:nvSpPr>
        <p:spPr>
          <a:xfrm>
            <a:off x="7394685" y="2286000"/>
            <a:ext cx="1325880" cy="114300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1" name="等腰三角形 40"/>
          <p:cNvSpPr/>
          <p:nvPr/>
        </p:nvSpPr>
        <p:spPr>
          <a:xfrm flipV="1">
            <a:off x="8057625" y="2286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2" name="等腰三角形 41"/>
          <p:cNvSpPr/>
          <p:nvPr/>
        </p:nvSpPr>
        <p:spPr>
          <a:xfrm flipV="1">
            <a:off x="7394685" y="3429000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3" name="等腰三角形 42"/>
          <p:cNvSpPr/>
          <p:nvPr/>
        </p:nvSpPr>
        <p:spPr>
          <a:xfrm>
            <a:off x="6731235" y="3429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4" name="等腰三角形 43"/>
          <p:cNvSpPr/>
          <p:nvPr/>
        </p:nvSpPr>
        <p:spPr>
          <a:xfrm flipV="1">
            <a:off x="6731235" y="4571999"/>
            <a:ext cx="1325880" cy="114300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5" name="等腰三角形 44"/>
          <p:cNvSpPr/>
          <p:nvPr/>
        </p:nvSpPr>
        <p:spPr>
          <a:xfrm>
            <a:off x="6066764" y="4571999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6" name="等腰三角形 45"/>
          <p:cNvSpPr/>
          <p:nvPr/>
        </p:nvSpPr>
        <p:spPr>
          <a:xfrm flipV="1">
            <a:off x="6069825" y="5714999"/>
            <a:ext cx="1325880" cy="1143001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7" name="等腰三角形 46"/>
          <p:cNvSpPr/>
          <p:nvPr/>
        </p:nvSpPr>
        <p:spPr>
          <a:xfrm>
            <a:off x="5405355" y="5714999"/>
            <a:ext cx="1325880" cy="114300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1" name="等腰三角形 50"/>
          <p:cNvSpPr/>
          <p:nvPr/>
        </p:nvSpPr>
        <p:spPr>
          <a:xfrm rot="16200000" flipV="1">
            <a:off x="4905375" y="2867025"/>
            <a:ext cx="3863340" cy="11899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A62211-8FB8-C0F0-9CBE-DC9A869F8201}"/>
              </a:ext>
            </a:extLst>
          </p:cNvPr>
          <p:cNvSpPr txBox="1"/>
          <p:nvPr/>
        </p:nvSpPr>
        <p:spPr>
          <a:xfrm>
            <a:off x="491279" y="2286000"/>
            <a:ext cx="53948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/>
              <a:t>感谢倾听</a:t>
            </a:r>
            <a:endParaRPr lang="en-US" altLang="zh-CN" sz="7200" dirty="0"/>
          </a:p>
          <a:p>
            <a:pPr algn="ctr"/>
            <a:r>
              <a:rPr lang="zh-CN" altLang="en-US" sz="7200" dirty="0"/>
              <a:t>欢迎指正</a:t>
            </a:r>
          </a:p>
        </p:txBody>
      </p:sp>
      <p:pic>
        <p:nvPicPr>
          <p:cNvPr id="16" name="图片 15" descr="徽标&#10;&#10;AI 生成的内容可能不正确。">
            <a:extLst>
              <a:ext uri="{FF2B5EF4-FFF2-40B4-BE49-F238E27FC236}">
                <a16:creationId xmlns:a16="http://schemas.microsoft.com/office/drawing/2014/main" id="{4F7D5C22-2330-7B19-5926-A8C6E8F814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1"/>
    </mc:Choice>
    <mc:Fallback xmlns="">
      <p:transition spd="slow" advTm="7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40" grpId="0" bldLvl="0" animBg="1"/>
      <p:bldP spid="41" grpId="0" bldLvl="0" animBg="1"/>
      <p:bldP spid="42" grpId="0" bldLvl="0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C58DD836-9BC7-4646-8D2F-2ABE1FC9802A}"/>
              </a:ext>
            </a:extLst>
          </p:cNvPr>
          <p:cNvGrpSpPr/>
          <p:nvPr/>
        </p:nvGrpSpPr>
        <p:grpSpPr>
          <a:xfrm>
            <a:off x="2169228" y="1017246"/>
            <a:ext cx="7853543" cy="5194135"/>
            <a:chOff x="2941347" y="1182595"/>
            <a:chExt cx="6833843" cy="4685303"/>
          </a:xfrm>
        </p:grpSpPr>
        <p:grpSp>
          <p:nvGrpSpPr>
            <p:cNvPr id="5" name="1a259e69-0052-40b6-98f5-4b0b629e2df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2941347" y="1182595"/>
              <a:ext cx="6833843" cy="4685303"/>
              <a:chOff x="2929282" y="1182595"/>
              <a:chExt cx="6833843" cy="4685303"/>
            </a:xfrm>
          </p:grpSpPr>
          <p:grpSp>
            <p:nvGrpSpPr>
              <p:cNvPr id="6" name="ïSḻîḓé"/>
              <p:cNvGrpSpPr/>
              <p:nvPr/>
            </p:nvGrpSpPr>
            <p:grpSpPr>
              <a:xfrm>
                <a:off x="6644640" y="1635877"/>
                <a:ext cx="3118485" cy="3384550"/>
                <a:chOff x="6790988" y="1602898"/>
                <a:chExt cx="3118485" cy="3384550"/>
              </a:xfrm>
            </p:grpSpPr>
            <p:sp>
              <p:nvSpPr>
                <p:cNvPr id="9" name="i$ḷíḑè"/>
                <p:cNvSpPr/>
                <p:nvPr/>
              </p:nvSpPr>
              <p:spPr>
                <a:xfrm>
                  <a:off x="6790988" y="1602898"/>
                  <a:ext cx="3118485" cy="412750"/>
                </a:xfrm>
                <a:prstGeom prst="rect">
                  <a:avLst/>
                </a:prstGeom>
                <a:solidFill>
                  <a:schemeClr val="tx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0000" rIns="90000" rtlCol="0" anchor="ctr">
                  <a:normAutofit/>
                </a:bodyPr>
                <a:lstStyle/>
                <a:p>
                  <a:r>
                    <a:rPr lang="zh-CN" altLang="en-US" sz="2000" b="1" dirty="0"/>
                    <a:t>项目概述</a:t>
                  </a:r>
                  <a:endParaRPr lang="en-US" altLang="zh-CN" sz="2000" b="1" dirty="0"/>
                </a:p>
              </p:txBody>
            </p:sp>
            <p:sp>
              <p:nvSpPr>
                <p:cNvPr id="10" name="íŝ1îde"/>
                <p:cNvSpPr/>
                <p:nvPr/>
              </p:nvSpPr>
              <p:spPr>
                <a:xfrm>
                  <a:off x="6790988" y="2597943"/>
                  <a:ext cx="3118485" cy="412750"/>
                </a:xfrm>
                <a:prstGeom prst="rect">
                  <a:avLst/>
                </a:prstGeom>
                <a:solidFill>
                  <a:srgbClr val="99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0000" rIns="90000" rtlCol="0" anchor="ctr">
                  <a:normAutofit/>
                </a:bodyPr>
                <a:lstStyle/>
                <a:p>
                  <a:r>
                    <a:rPr lang="zh-CN" altLang="en-US" sz="2000" b="1" dirty="0"/>
                    <a:t>系统架构图</a:t>
                  </a:r>
                  <a:endParaRPr lang="en-US" altLang="zh-CN" sz="2000" b="1" dirty="0"/>
                </a:p>
              </p:txBody>
            </p:sp>
            <p:sp>
              <p:nvSpPr>
                <p:cNvPr id="11" name="î$lïḑè"/>
                <p:cNvSpPr/>
                <p:nvPr/>
              </p:nvSpPr>
              <p:spPr>
                <a:xfrm>
                  <a:off x="6790988" y="3554253"/>
                  <a:ext cx="3118485" cy="412750"/>
                </a:xfrm>
                <a:prstGeom prst="rect">
                  <a:avLst/>
                </a:prstGeom>
                <a:solidFill>
                  <a:schemeClr val="tx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0000" rIns="90000" rtlCol="0" anchor="ctr">
                  <a:normAutofit/>
                </a:bodyPr>
                <a:lstStyle/>
                <a:p>
                  <a:r>
                    <a:rPr lang="zh-CN" altLang="en-US" sz="2000" b="1" dirty="0"/>
                    <a:t>核心算法设计</a:t>
                  </a:r>
                  <a:endParaRPr lang="en-US" altLang="zh-CN" sz="2000" b="1" dirty="0"/>
                </a:p>
              </p:txBody>
            </p:sp>
            <p:sp>
              <p:nvSpPr>
                <p:cNvPr id="12" name="ïṥliḋe"/>
                <p:cNvSpPr/>
                <p:nvPr/>
              </p:nvSpPr>
              <p:spPr>
                <a:xfrm>
                  <a:off x="6790988" y="4574698"/>
                  <a:ext cx="3118485" cy="412750"/>
                </a:xfrm>
                <a:prstGeom prst="rect">
                  <a:avLst/>
                </a:prstGeom>
                <a:solidFill>
                  <a:schemeClr val="tx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0000" rIns="90000" rtlCol="0" anchor="ctr">
                  <a:normAutofit/>
                </a:bodyPr>
                <a:lstStyle/>
                <a:p>
                  <a:r>
                    <a:rPr lang="zh-CN" altLang="en-US" sz="2000" b="1" dirty="0"/>
                    <a:t>关键问题克服与总结</a:t>
                  </a:r>
                  <a:endParaRPr lang="en-US" altLang="zh-CN" sz="2000" b="1" dirty="0"/>
                </a:p>
              </p:txBody>
            </p:sp>
          </p:grpSp>
          <p:cxnSp>
            <p:nvCxnSpPr>
              <p:cNvPr id="7" name="直接连接符 6"/>
              <p:cNvCxnSpPr>
                <a:cxnSpLocks/>
              </p:cNvCxnSpPr>
              <p:nvPr/>
            </p:nvCxnSpPr>
            <p:spPr>
              <a:xfrm>
                <a:off x="5103393" y="1182595"/>
                <a:ext cx="0" cy="4685303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îṣľïḋé"/>
              <p:cNvSpPr txBox="1"/>
              <p:nvPr/>
            </p:nvSpPr>
            <p:spPr>
              <a:xfrm>
                <a:off x="2929282" y="3033441"/>
                <a:ext cx="1877437" cy="81610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normAutofit/>
              </a:bodyPr>
              <a:lstStyle/>
              <a:p>
                <a:pPr algn="r"/>
                <a:r>
                  <a:rPr lang="tr-TR" altLang="zh-CN" sz="4400" dirty="0">
                    <a:latin typeface="Georgia" panose="02040502050405020303" pitchFamily="18" charset="0"/>
                  </a:rPr>
                  <a:t>CONTENTS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624195" y="1658620"/>
              <a:ext cx="401320" cy="3334385"/>
              <a:chOff x="10194" y="2763"/>
              <a:chExt cx="632" cy="5251"/>
            </a:xfrm>
          </p:grpSpPr>
          <p:sp>
            <p:nvSpPr>
              <p:cNvPr id="21" name="圆角矩形 20"/>
              <p:cNvSpPr/>
              <p:nvPr/>
            </p:nvSpPr>
            <p:spPr>
              <a:xfrm rot="2700000">
                <a:off x="10194" y="2763"/>
                <a:ext cx="633" cy="632"/>
              </a:xfrm>
              <a:prstGeom prst="roundRect">
                <a:avLst/>
              </a:prstGeom>
              <a:solidFill>
                <a:schemeClr val="accent1"/>
              </a:solidFill>
              <a:ln w="2857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" name="文本框 1"/>
              <p:cNvSpPr txBox="1"/>
              <p:nvPr/>
            </p:nvSpPr>
            <p:spPr>
              <a:xfrm>
                <a:off x="10264" y="2788"/>
                <a:ext cx="493" cy="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i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1</a:t>
                </a:r>
                <a:endParaRPr lang="zh-CN" altLang="en-US" i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8" name="圆角矩形 27"/>
              <p:cNvSpPr/>
              <p:nvPr/>
            </p:nvSpPr>
            <p:spPr>
              <a:xfrm rot="2700000">
                <a:off x="10194" y="4303"/>
                <a:ext cx="633" cy="632"/>
              </a:xfrm>
              <a:prstGeom prst="roundRect">
                <a:avLst/>
              </a:prstGeom>
              <a:solidFill>
                <a:schemeClr val="accent2"/>
              </a:solidFill>
              <a:ln w="2857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10264" y="4328"/>
                <a:ext cx="493" cy="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i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2</a:t>
                </a:r>
                <a:endParaRPr lang="zh-CN" altLang="en-US" i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5" name="圆角矩形 34"/>
              <p:cNvSpPr/>
              <p:nvPr/>
            </p:nvSpPr>
            <p:spPr>
              <a:xfrm rot="2700000">
                <a:off x="10194" y="5842"/>
                <a:ext cx="633" cy="632"/>
              </a:xfrm>
              <a:prstGeom prst="roundRect">
                <a:avLst/>
              </a:prstGeom>
              <a:solidFill>
                <a:schemeClr val="accent1"/>
              </a:solidFill>
              <a:ln w="2857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10264" y="5868"/>
                <a:ext cx="493" cy="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i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3</a:t>
                </a:r>
                <a:endParaRPr lang="zh-CN" altLang="en-US" i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2" name="圆角矩形 41"/>
              <p:cNvSpPr/>
              <p:nvPr/>
            </p:nvSpPr>
            <p:spPr>
              <a:xfrm rot="2700000">
                <a:off x="10194" y="7382"/>
                <a:ext cx="633" cy="632"/>
              </a:xfrm>
              <a:prstGeom prst="roundRect">
                <a:avLst/>
              </a:prstGeom>
              <a:solidFill>
                <a:schemeClr val="accent2"/>
              </a:solidFill>
              <a:ln w="2857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10264" y="7407"/>
                <a:ext cx="493" cy="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i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4</a:t>
                </a:r>
                <a:endParaRPr lang="zh-CN" altLang="en-US" i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sp>
        <p:nvSpPr>
          <p:cNvPr id="24" name="灯片编号占位符 5">
            <a:extLst>
              <a:ext uri="{FF2B5EF4-FFF2-40B4-BE49-F238E27FC236}">
                <a16:creationId xmlns:a16="http://schemas.microsoft.com/office/drawing/2014/main" id="{3454AE3C-5DB0-4A9A-8353-72FE6AA378EC}"/>
              </a:ext>
            </a:extLst>
          </p:cNvPr>
          <p:cNvSpPr txBox="1">
            <a:spLocks/>
          </p:cNvSpPr>
          <p:nvPr/>
        </p:nvSpPr>
        <p:spPr>
          <a:xfrm>
            <a:off x="8762999" y="6391275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pic>
        <p:nvPicPr>
          <p:cNvPr id="14" name="图片 13" descr="徽标&#10;&#10;AI 生成的内容可能不正确。">
            <a:extLst>
              <a:ext uri="{FF2B5EF4-FFF2-40B4-BE49-F238E27FC236}">
                <a16:creationId xmlns:a16="http://schemas.microsoft.com/office/drawing/2014/main" id="{A3EAAA97-402C-3E2A-0D77-C3465463A8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18"/>
    </mc:Choice>
    <mc:Fallback xmlns="">
      <p:transition spd="slow" advTm="1091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latin typeface="+mn-ea"/>
                <a:ea typeface="+mn-ea"/>
              </a:rPr>
              <a:t>项目概述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sz="2800" dirty="0"/>
              <a:t>Project Overview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020" y="1430020"/>
            <a:ext cx="12232640" cy="1297940"/>
          </a:xfrm>
          <a:prstGeom prst="rect">
            <a:avLst/>
          </a:prstGeom>
        </p:spPr>
      </p:pic>
      <p:pic>
        <p:nvPicPr>
          <p:cNvPr id="6" name="图片 5" descr="徽标&#10;&#10;AI 生成的内容可能不正确。">
            <a:extLst>
              <a:ext uri="{FF2B5EF4-FFF2-40B4-BE49-F238E27FC236}">
                <a16:creationId xmlns:a16="http://schemas.microsoft.com/office/drawing/2014/main" id="{70DC968E-CE9A-1E56-9655-74654C072F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1"/>
    </mc:Choice>
    <mc:Fallback xmlns="">
      <p:transition spd="slow" advTm="96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徽标&#10;&#10;AI 生成的内容可能不正确。">
            <a:extLst>
              <a:ext uri="{FF2B5EF4-FFF2-40B4-BE49-F238E27FC236}">
                <a16:creationId xmlns:a16="http://schemas.microsoft.com/office/drawing/2014/main" id="{6A7FEF84-F44E-8E71-A56C-B232C5685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1F63487-79EC-3DC0-79C5-44349FB74ABD}"/>
              </a:ext>
            </a:extLst>
          </p:cNvPr>
          <p:cNvSpPr txBox="1"/>
          <p:nvPr/>
        </p:nvSpPr>
        <p:spPr>
          <a:xfrm>
            <a:off x="1032165" y="1021983"/>
            <a:ext cx="2673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/>
              <a:t>核心功能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FB9DBA-6CF6-DDAA-0A7E-E2F4B1AF8638}"/>
              </a:ext>
            </a:extLst>
          </p:cNvPr>
          <p:cNvSpPr txBox="1"/>
          <p:nvPr/>
        </p:nvSpPr>
        <p:spPr>
          <a:xfrm>
            <a:off x="637313" y="2263354"/>
            <a:ext cx="389312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实时数学表达式回显、解析与计算，支持：</a:t>
            </a:r>
            <a:endParaRPr lang="en-US" altLang="zh-CN" sz="2400" dirty="0"/>
          </a:p>
          <a:p>
            <a:endParaRPr lang="en-US" altLang="zh-C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/>
              <a:t>四则运算</a:t>
            </a:r>
            <a:endParaRPr lang="en-US" altLang="zh-C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/>
              <a:t>括号</a:t>
            </a:r>
            <a:endParaRPr lang="en-US" altLang="zh-C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/>
              <a:t>负数</a:t>
            </a:r>
            <a:endParaRPr lang="en-US" altLang="zh-C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/>
              <a:t>小数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842C22C-5D17-8508-4067-4F4A900851CF}"/>
              </a:ext>
            </a:extLst>
          </p:cNvPr>
          <p:cNvSpPr txBox="1"/>
          <p:nvPr/>
        </p:nvSpPr>
        <p:spPr>
          <a:xfrm>
            <a:off x="7131627" y="1026898"/>
            <a:ext cx="25145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/>
              <a:t>功能展示</a:t>
            </a:r>
          </a:p>
        </p:txBody>
      </p:sp>
    </p:spTree>
    <p:extLst>
      <p:ext uri="{BB962C8B-B14F-4D97-AF65-F5344CB8AC3E}">
        <p14:creationId xmlns:p14="http://schemas.microsoft.com/office/powerpoint/2010/main" val="2780708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latin typeface="+mn-ea"/>
                <a:ea typeface="+mn-ea"/>
              </a:rPr>
              <a:t>系统架构</a:t>
            </a:r>
            <a:endParaRPr lang="zh-CN" altLang="en-US" sz="4800" b="0" dirty="0">
              <a:latin typeface="+mn-ea"/>
              <a:ea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sz="2800" dirty="0"/>
              <a:t>System Structure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020" y="1430020"/>
            <a:ext cx="12232640" cy="1297940"/>
          </a:xfrm>
          <a:prstGeom prst="rect">
            <a:avLst/>
          </a:prstGeom>
        </p:spPr>
      </p:pic>
      <p:pic>
        <p:nvPicPr>
          <p:cNvPr id="6" name="图片 5" descr="徽标&#10;&#10;AI 生成的内容可能不正确。">
            <a:extLst>
              <a:ext uri="{FF2B5EF4-FFF2-40B4-BE49-F238E27FC236}">
                <a16:creationId xmlns:a16="http://schemas.microsoft.com/office/drawing/2014/main" id="{70DC968E-CE9A-1E56-9655-74654C072F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7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1"/>
    </mc:Choice>
    <mc:Fallback xmlns="">
      <p:transition spd="slow" advTm="96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徽标&#10;&#10;AI 生成的内容可能不正确。">
            <a:extLst>
              <a:ext uri="{FF2B5EF4-FFF2-40B4-BE49-F238E27FC236}">
                <a16:creationId xmlns:a16="http://schemas.microsoft.com/office/drawing/2014/main" id="{6A7FEF84-F44E-8E71-A56C-B232C5685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1F63487-79EC-3DC0-79C5-44349FB74ABD}"/>
              </a:ext>
            </a:extLst>
          </p:cNvPr>
          <p:cNvSpPr txBox="1"/>
          <p:nvPr/>
        </p:nvSpPr>
        <p:spPr>
          <a:xfrm>
            <a:off x="491837" y="235527"/>
            <a:ext cx="24868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/>
              <a:t>硬件平台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18B9FA6-9FAE-964F-6D84-6809DC4AA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49" y="1621404"/>
            <a:ext cx="7738765" cy="476687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9454E6F-EBE4-A60D-2BA1-37F8215FAC42}"/>
              </a:ext>
            </a:extLst>
          </p:cNvPr>
          <p:cNvSpPr txBox="1"/>
          <p:nvPr/>
        </p:nvSpPr>
        <p:spPr>
          <a:xfrm>
            <a:off x="408711" y="1011316"/>
            <a:ext cx="3941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err="1"/>
              <a:t>Nexys</a:t>
            </a:r>
            <a:r>
              <a:rPr lang="en-US" altLang="zh-CN" sz="2400" dirty="0"/>
              <a:t> 4DDR + </a:t>
            </a:r>
            <a:r>
              <a:rPr lang="en-US" altLang="zh-CN" sz="2400" dirty="0" err="1"/>
              <a:t>MicroBlaze</a:t>
            </a:r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D6A477E-CF2E-285C-BE6A-DF65C6DBC714}"/>
              </a:ext>
            </a:extLst>
          </p:cNvPr>
          <p:cNvSpPr txBox="1"/>
          <p:nvPr/>
        </p:nvSpPr>
        <p:spPr>
          <a:xfrm>
            <a:off x="8325644" y="2917583"/>
            <a:ext cx="34576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/>
              <a:t>添加 </a:t>
            </a:r>
            <a:r>
              <a:rPr lang="en-US" altLang="zh-CN" sz="2000" dirty="0"/>
              <a:t>AXI_UART_3 </a:t>
            </a:r>
            <a:r>
              <a:rPr lang="zh-CN" altLang="en-US" sz="2000" dirty="0"/>
              <a:t>与串口屏进行通信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/>
              <a:t>分配引脚到</a:t>
            </a:r>
            <a:r>
              <a:rPr lang="en-US" altLang="zh-CN" sz="2000" dirty="0"/>
              <a:t>RX &amp; TX</a:t>
            </a:r>
            <a:r>
              <a:rPr lang="zh-CN" altLang="en-US" sz="2000" dirty="0"/>
              <a:t>寄存器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/>
              <a:t>添加 </a:t>
            </a:r>
            <a:r>
              <a:rPr lang="en-US" altLang="zh-CN" sz="2000" dirty="0"/>
              <a:t>AXI_UART_3 </a:t>
            </a:r>
            <a:r>
              <a:rPr lang="zh-CN" altLang="en-US" sz="2000" dirty="0"/>
              <a:t>中断作为 </a:t>
            </a:r>
            <a:r>
              <a:rPr lang="en-US" altLang="zh-CN" sz="2000" dirty="0"/>
              <a:t>AXI_INTC_0 </a:t>
            </a:r>
            <a:r>
              <a:rPr lang="zh-CN" altLang="en-US" sz="2000" dirty="0"/>
              <a:t>中断源</a:t>
            </a:r>
          </a:p>
        </p:txBody>
      </p:sp>
    </p:spTree>
    <p:extLst>
      <p:ext uri="{BB962C8B-B14F-4D97-AF65-F5344CB8AC3E}">
        <p14:creationId xmlns:p14="http://schemas.microsoft.com/office/powerpoint/2010/main" val="723070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62022FA-E03A-1544-D680-85F0C104A6F7}"/>
              </a:ext>
            </a:extLst>
          </p:cNvPr>
          <p:cNvSpPr txBox="1"/>
          <p:nvPr/>
        </p:nvSpPr>
        <p:spPr>
          <a:xfrm>
            <a:off x="4819861" y="123824"/>
            <a:ext cx="25522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/>
              <a:t>软件流程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5DA82C9-1743-3FE4-548D-3913C1424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6" y="864781"/>
            <a:ext cx="2735278" cy="355060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89B0BE6-C491-6E0C-DA8D-32E7EDD93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510" y="708303"/>
            <a:ext cx="3319874" cy="20607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C481C7-EFCA-1585-7E67-64BCAF684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0798" y="5018531"/>
            <a:ext cx="3247364" cy="122229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E40CE9F-396E-2990-E7E6-D6AF2171BD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3973" y="3668977"/>
            <a:ext cx="3801015" cy="1232629"/>
          </a:xfrm>
          <a:prstGeom prst="rect">
            <a:avLst/>
          </a:prstGeom>
        </p:spPr>
      </p:pic>
      <p:cxnSp>
        <p:nvCxnSpPr>
          <p:cNvPr id="15" name="连接符: 曲线 14">
            <a:extLst>
              <a:ext uri="{FF2B5EF4-FFF2-40B4-BE49-F238E27FC236}">
                <a16:creationId xmlns:a16="http://schemas.microsoft.com/office/drawing/2014/main" id="{E488F853-3D34-18C0-51D3-A4B02CB285D7}"/>
              </a:ext>
            </a:extLst>
          </p:cNvPr>
          <p:cNvCxnSpPr>
            <a:cxnSpLocks/>
          </p:cNvCxnSpPr>
          <p:nvPr/>
        </p:nvCxnSpPr>
        <p:spPr>
          <a:xfrm flipV="1">
            <a:off x="1835888" y="880330"/>
            <a:ext cx="6315740" cy="175975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710AF10D-26BC-9BC7-3DCE-95372C13B040}"/>
              </a:ext>
            </a:extLst>
          </p:cNvPr>
          <p:cNvSpPr txBox="1"/>
          <p:nvPr/>
        </p:nvSpPr>
        <p:spPr>
          <a:xfrm>
            <a:off x="3455687" y="1228740"/>
            <a:ext cx="1420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点击串口屏产生中断</a:t>
            </a:r>
          </a:p>
        </p:txBody>
      </p:sp>
      <p:cxnSp>
        <p:nvCxnSpPr>
          <p:cNvPr id="22" name="连接符: 曲线 21">
            <a:extLst>
              <a:ext uri="{FF2B5EF4-FFF2-40B4-BE49-F238E27FC236}">
                <a16:creationId xmlns:a16="http://schemas.microsoft.com/office/drawing/2014/main" id="{779E0944-8C36-E528-A0D2-4F9D07E6DF14}"/>
              </a:ext>
            </a:extLst>
          </p:cNvPr>
          <p:cNvCxnSpPr>
            <a:cxnSpLocks/>
          </p:cNvCxnSpPr>
          <p:nvPr/>
        </p:nvCxnSpPr>
        <p:spPr>
          <a:xfrm rot="10800000" flipV="1">
            <a:off x="1998924" y="2440180"/>
            <a:ext cx="6492947" cy="76376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5EC6136B-9278-C191-1A88-2ACE6DB6B2B9}"/>
              </a:ext>
            </a:extLst>
          </p:cNvPr>
          <p:cNvSpPr txBox="1"/>
          <p:nvPr/>
        </p:nvSpPr>
        <p:spPr>
          <a:xfrm>
            <a:off x="5404337" y="2070848"/>
            <a:ext cx="2147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设置</a:t>
            </a:r>
            <a:r>
              <a:rPr lang="en-US" altLang="zh-CN" dirty="0" err="1"/>
              <a:t>expr_ready</a:t>
            </a:r>
            <a:endParaRPr lang="zh-CN" altLang="en-US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49B53970-E1C5-CE94-F418-32A07BFC7C48}"/>
              </a:ext>
            </a:extLst>
          </p:cNvPr>
          <p:cNvSpPr/>
          <p:nvPr/>
        </p:nvSpPr>
        <p:spPr>
          <a:xfrm>
            <a:off x="6216502" y="3384098"/>
            <a:ext cx="4983126" cy="3147576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连接符: 曲线 27">
            <a:extLst>
              <a:ext uri="{FF2B5EF4-FFF2-40B4-BE49-F238E27FC236}">
                <a16:creationId xmlns:a16="http://schemas.microsoft.com/office/drawing/2014/main" id="{20D282D5-B0A0-D2E1-4728-60DC9A035872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2693581" y="3612698"/>
            <a:ext cx="3522921" cy="134518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1" name="图片 30" descr="电脑的屏幕&#10;&#10;AI 生成的内容可能不正确。">
            <a:extLst>
              <a:ext uri="{FF2B5EF4-FFF2-40B4-BE49-F238E27FC236}">
                <a16:creationId xmlns:a16="http://schemas.microsoft.com/office/drawing/2014/main" id="{2487477D-73F0-4173-64A2-3676B3AD21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16" y="5018531"/>
            <a:ext cx="2847394" cy="1659497"/>
          </a:xfrm>
          <a:prstGeom prst="rect">
            <a:avLst/>
          </a:prstGeom>
        </p:spPr>
      </p:pic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4B309579-F71C-AFD9-1D03-FA013707631A}"/>
              </a:ext>
            </a:extLst>
          </p:cNvPr>
          <p:cNvCxnSpPr>
            <a:cxnSpLocks/>
          </p:cNvCxnSpPr>
          <p:nvPr/>
        </p:nvCxnSpPr>
        <p:spPr>
          <a:xfrm flipH="1">
            <a:off x="2119745" y="4087091"/>
            <a:ext cx="304801" cy="12330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648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latin typeface="+mn-ea"/>
                <a:ea typeface="+mn-ea"/>
              </a:rPr>
              <a:t>核心功能设计</a:t>
            </a:r>
            <a:endParaRPr lang="zh-CN" altLang="en-US" sz="4800" b="0" dirty="0">
              <a:latin typeface="+mn-ea"/>
              <a:ea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sz="2800" dirty="0"/>
              <a:t>Design of Core Features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020" y="1430020"/>
            <a:ext cx="12232640" cy="1297940"/>
          </a:xfrm>
          <a:prstGeom prst="rect">
            <a:avLst/>
          </a:prstGeom>
        </p:spPr>
      </p:pic>
      <p:pic>
        <p:nvPicPr>
          <p:cNvPr id="6" name="图片 5" descr="徽标&#10;&#10;AI 生成的内容可能不正确。">
            <a:extLst>
              <a:ext uri="{FF2B5EF4-FFF2-40B4-BE49-F238E27FC236}">
                <a16:creationId xmlns:a16="http://schemas.microsoft.com/office/drawing/2014/main" id="{70DC968E-CE9A-1E56-9655-74654C072F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658" y="235527"/>
            <a:ext cx="1262631" cy="95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61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1"/>
    </mc:Choice>
    <mc:Fallback xmlns="">
      <p:transition spd="slow" advTm="96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7B2AF76-65E7-DF05-BE57-F2097B428A08}"/>
              </a:ext>
            </a:extLst>
          </p:cNvPr>
          <p:cNvSpPr txBox="1"/>
          <p:nvPr/>
        </p:nvSpPr>
        <p:spPr>
          <a:xfrm>
            <a:off x="3808268" y="266307"/>
            <a:ext cx="4087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/>
              <a:t>硬件交互实现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9387EDB-EF78-626A-9CAD-C93D4638E1A4}"/>
              </a:ext>
            </a:extLst>
          </p:cNvPr>
          <p:cNvSpPr txBox="1"/>
          <p:nvPr/>
        </p:nvSpPr>
        <p:spPr>
          <a:xfrm>
            <a:off x="7523018" y="3900495"/>
            <a:ext cx="45165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串口屏文本控件显示计算器的基本输入端：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数字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符号</a:t>
            </a:r>
            <a:endParaRPr lang="en-US" altLang="zh-CN" dirty="0"/>
          </a:p>
        </p:txBody>
      </p:sp>
      <p:pic>
        <p:nvPicPr>
          <p:cNvPr id="7" name="图片 6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A55C9027-AFE0-B7AB-BDF8-3C44991FB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3" y="1202771"/>
            <a:ext cx="4578585" cy="257823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DFBC142-F8A2-4C8D-8EE5-699093B745AE}"/>
              </a:ext>
            </a:extLst>
          </p:cNvPr>
          <p:cNvSpPr/>
          <p:nvPr/>
        </p:nvSpPr>
        <p:spPr>
          <a:xfrm>
            <a:off x="8014854" y="2020834"/>
            <a:ext cx="2223655" cy="17601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B675BEA-B57D-AA0B-720C-551728E25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15" y="842243"/>
            <a:ext cx="2800741" cy="2067213"/>
          </a:xfrm>
          <a:prstGeom prst="rect">
            <a:avLst/>
          </a:prstGeom>
        </p:spPr>
      </p:pic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51478BD3-C621-5B0C-842E-AA0EF3751B55}"/>
              </a:ext>
            </a:extLst>
          </p:cNvPr>
          <p:cNvCxnSpPr>
            <a:cxnSpLocks/>
          </p:cNvCxnSpPr>
          <p:nvPr/>
        </p:nvCxnSpPr>
        <p:spPr>
          <a:xfrm rot="10800000">
            <a:off x="3107223" y="1766456"/>
            <a:ext cx="5150086" cy="818593"/>
          </a:xfrm>
          <a:prstGeom prst="bentConnector3">
            <a:avLst>
              <a:gd name="adj1" fmla="val 66948"/>
            </a:avLst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1932FACC-E05F-0123-612A-3AEFF66A3F70}"/>
              </a:ext>
            </a:extLst>
          </p:cNvPr>
          <p:cNvSpPr txBox="1"/>
          <p:nvPr/>
        </p:nvSpPr>
        <p:spPr>
          <a:xfrm>
            <a:off x="4921826" y="2660155"/>
            <a:ext cx="2431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点击事件向</a:t>
            </a:r>
            <a:r>
              <a:rPr lang="en-US" altLang="zh-CN" dirty="0"/>
              <a:t>PC</a:t>
            </a:r>
            <a:r>
              <a:rPr lang="zh-CN" altLang="en-US" dirty="0"/>
              <a:t>端发送按键对应的</a:t>
            </a:r>
            <a:r>
              <a:rPr lang="en-US" altLang="zh-CN" dirty="0"/>
              <a:t>ASCII</a:t>
            </a:r>
            <a:r>
              <a:rPr lang="zh-CN" altLang="en-US" dirty="0"/>
              <a:t>码值</a:t>
            </a:r>
          </a:p>
        </p:txBody>
      </p:sp>
      <p:cxnSp>
        <p:nvCxnSpPr>
          <p:cNvPr id="22" name="连接符: 肘形 21">
            <a:extLst>
              <a:ext uri="{FF2B5EF4-FFF2-40B4-BE49-F238E27FC236}">
                <a16:creationId xmlns:a16="http://schemas.microsoft.com/office/drawing/2014/main" id="{59C9B7AA-54D1-EBF9-94E6-F9A7C66B6269}"/>
              </a:ext>
            </a:extLst>
          </p:cNvPr>
          <p:cNvCxnSpPr>
            <a:cxnSpLocks/>
          </p:cNvCxnSpPr>
          <p:nvPr/>
        </p:nvCxnSpPr>
        <p:spPr>
          <a:xfrm flipV="1">
            <a:off x="3131127" y="1650622"/>
            <a:ext cx="5054312" cy="358287"/>
          </a:xfrm>
          <a:prstGeom prst="bentConnector3">
            <a:avLst>
              <a:gd name="adj1" fmla="val 23959"/>
            </a:avLst>
          </a:prstGeom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5B4186B1-F8D5-CB47-603C-5BC38DF168ED}"/>
              </a:ext>
            </a:extLst>
          </p:cNvPr>
          <p:cNvSpPr txBox="1"/>
          <p:nvPr/>
        </p:nvSpPr>
        <p:spPr>
          <a:xfrm>
            <a:off x="4180610" y="1195726"/>
            <a:ext cx="334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接收后通过</a:t>
            </a:r>
            <a:r>
              <a:rPr lang="en-US" altLang="zh-CN" dirty="0" err="1"/>
              <a:t>uart</a:t>
            </a:r>
            <a:r>
              <a:rPr lang="zh-CN" altLang="en-US" dirty="0"/>
              <a:t>通信实时回显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5194F1FE-FD10-9958-EF14-07CE2491B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515" y="3754654"/>
            <a:ext cx="6085285" cy="2865420"/>
          </a:xfrm>
          <a:prstGeom prst="rect">
            <a:avLst/>
          </a:prstGeom>
        </p:spPr>
      </p:pic>
      <p:cxnSp>
        <p:nvCxnSpPr>
          <p:cNvPr id="40" name="连接符: 肘形 39">
            <a:extLst>
              <a:ext uri="{FF2B5EF4-FFF2-40B4-BE49-F238E27FC236}">
                <a16:creationId xmlns:a16="http://schemas.microsoft.com/office/drawing/2014/main" id="{BCDEF8A1-0FF8-3CCF-CD37-7A17E935326D}"/>
              </a:ext>
            </a:extLst>
          </p:cNvPr>
          <p:cNvCxnSpPr>
            <a:stCxn id="23" idx="1"/>
            <a:endCxn id="37" idx="0"/>
          </p:cNvCxnSpPr>
          <p:nvPr/>
        </p:nvCxnSpPr>
        <p:spPr>
          <a:xfrm rot="10800000" flipV="1">
            <a:off x="3456158" y="1380392"/>
            <a:ext cx="724452" cy="2374262"/>
          </a:xfrm>
          <a:prstGeom prst="bentConnector2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连接符: 肘形 41">
            <a:extLst>
              <a:ext uri="{FF2B5EF4-FFF2-40B4-BE49-F238E27FC236}">
                <a16:creationId xmlns:a16="http://schemas.microsoft.com/office/drawing/2014/main" id="{BBD4ABA5-183C-2B64-5F94-DFA826E906D3}"/>
              </a:ext>
            </a:extLst>
          </p:cNvPr>
          <p:cNvCxnSpPr>
            <a:cxnSpLocks/>
          </p:cNvCxnSpPr>
          <p:nvPr/>
        </p:nvCxnSpPr>
        <p:spPr>
          <a:xfrm flipV="1">
            <a:off x="3023211" y="1749724"/>
            <a:ext cx="7090607" cy="264183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143D70ED-DB72-54B4-D89A-627F9400A0A9}"/>
              </a:ext>
            </a:extLst>
          </p:cNvPr>
          <p:cNvSpPr txBox="1"/>
          <p:nvPr/>
        </p:nvSpPr>
        <p:spPr>
          <a:xfrm>
            <a:off x="4916470" y="2039713"/>
            <a:ext cx="268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计算完成后将结果回显</a:t>
            </a:r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5C4C44D7-AFEF-11D9-9CEA-A7CC99B7EF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3420" y="5181659"/>
            <a:ext cx="4933108" cy="1438415"/>
          </a:xfrm>
          <a:prstGeom prst="rect">
            <a:avLst/>
          </a:prstGeom>
        </p:spPr>
      </p:pic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55E857DC-2A67-4F2A-D1A7-384D6F02167F}"/>
              </a:ext>
            </a:extLst>
          </p:cNvPr>
          <p:cNvCxnSpPr>
            <a:stCxn id="46" idx="1"/>
          </p:cNvCxnSpPr>
          <p:nvPr/>
        </p:nvCxnSpPr>
        <p:spPr>
          <a:xfrm rot="10800000" flipH="1" flipV="1">
            <a:off x="4916469" y="2224378"/>
            <a:ext cx="2253257" cy="2826669"/>
          </a:xfrm>
          <a:prstGeom prst="bentConnector4">
            <a:avLst>
              <a:gd name="adj1" fmla="val -28899"/>
              <a:gd name="adj2" fmla="val 43463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3947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a259e69-0052-40b6-98f5-4b0b629e2df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a788740-32dc-412a-8e46-f9a4f416b89a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368</Words>
  <Application>Microsoft Office PowerPoint</Application>
  <PresentationFormat>宽屏</PresentationFormat>
  <Paragraphs>81</Paragraphs>
  <Slides>15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等线 Light</vt:lpstr>
      <vt:lpstr>Arial</vt:lpstr>
      <vt:lpstr>Century Gothic</vt:lpstr>
      <vt:lpstr>Georgia</vt:lpstr>
      <vt:lpstr>Impact</vt:lpstr>
      <vt:lpstr>Wingdings</vt:lpstr>
      <vt:lpstr>Office 主题​​</vt:lpstr>
      <vt:lpstr>PowerPoint 演示文稿</vt:lpstr>
      <vt:lpstr>PowerPoint 演示文稿</vt:lpstr>
      <vt:lpstr>项目概述</vt:lpstr>
      <vt:lpstr>PowerPoint 演示文稿</vt:lpstr>
      <vt:lpstr>系统架构</vt:lpstr>
      <vt:lpstr>PowerPoint 演示文稿</vt:lpstr>
      <vt:lpstr>PowerPoint 演示文稿</vt:lpstr>
      <vt:lpstr>核心功能设计</vt:lpstr>
      <vt:lpstr>PowerPoint 演示文稿</vt:lpstr>
      <vt:lpstr>PowerPoint 演示文稿</vt:lpstr>
      <vt:lpstr>关键问题克服与总结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Eucalypriccio</dc:creator>
  <cp:lastModifiedBy>Eucalypriccio</cp:lastModifiedBy>
  <cp:revision>4</cp:revision>
  <dcterms:created xsi:type="dcterms:W3CDTF">2025-05-27T02:31:11Z</dcterms:created>
  <dcterms:modified xsi:type="dcterms:W3CDTF">2025-06-05T15:04:05Z</dcterms:modified>
</cp:coreProperties>
</file>

<file path=docProps/thumbnail.jpeg>
</file>